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1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EB92D-1BD5-4C58-BC70-FD075E2FD915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927AF-5CE4-422B-9C60-59894A955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6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927AF-5CE4-422B-9C60-59894A955C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927AF-5CE4-422B-9C60-59894A955C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8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C5A02EF-D48E-457F-AC86-58706D2B0997}" type="datetimeFigureOut">
              <a:rPr lang="en-US" smtClean="0"/>
              <a:t>12/24/2013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UUEAAeaP1WNjrM&amp;tbnid=-5odtMY5nqu_vM:&amp;ved=0CAUQjRw&amp;url=http%3A%2F%2Fwww.careerqa.com%2Fcareers%2Fgeography%2F&amp;ei=0b-5UqerIozMkAfZooDIBA&amp;bvm=bv.58187178,d.eW0&amp;psig=AFQjCNH0dJWPdi31QaB8eZoA0KCSHtczVw&amp;ust=138799124463385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google.com/url?sa=i&amp;rct=j&amp;q=&amp;esrc=s&amp;frm=1&amp;source=images&amp;cd=&amp;cad=rja&amp;docid=suP7fH6mhU6zdM&amp;tbnid=sNLtS_J1p2cJiM:&amp;ved=0CAUQjRw&amp;url=http%3A%2F%2Fwww.freeworldmaps.net%2Fnorthamerica%2F&amp;ei=S8C5UryWK4jokAfsrIBQ&amp;bvm=bv.58187178,d.eW0&amp;psig=AFQjCNE_pig3brxg7VSR5R8zIwlS1kM1_g&amp;ust=1387991465928805" TargetMode="External"/><Relationship Id="rId7" Type="http://schemas.openxmlformats.org/officeDocument/2006/relationships/hyperlink" Target="http://www.google.com/url?sa=i&amp;rct=j&amp;q=&amp;esrc=s&amp;frm=1&amp;source=images&amp;cd=&amp;cad=rja&amp;docid=u9BzAxiXw3wSOM&amp;tbnid=iQQoQJFCUMFhxM:&amp;ved=0CAUQjRw&amp;url=http%3A%2F%2Fwww.kompulsa.com%2Fgeography-index%2Fpopulation%2F&amp;ei=KMG5UovyIMy5kQf44YGABQ&amp;bvm=bv.58187178,d.eW0&amp;psig=AFQjCNE8zs1WJ-yxrqY4ciXPiRjVNYa22w&amp;ust=13879917012747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://www.google.com/url?sa=i&amp;rct=j&amp;q=&amp;esrc=s&amp;frm=1&amp;source=images&amp;cd=&amp;cad=rja&amp;docid=fTVCOCwgwxnRNM&amp;tbnid=d9GbY6g_wfqEdM:&amp;ved=0CAUQjRw&amp;url=http%3A%2F%2Fwww.freeworldmaps.net%2Fnorthamerica%2Funited-states%2Fpolitical.html&amp;ei=yMC5UoLuIsuGkQe6Zw&amp;bvm=bv.58187178,d.eW0&amp;psig=AFQjCNEWSM1BF33NZmPwF3zWLxjkZHfAsA&amp;ust=1387991614455966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jKBTLAHOGgvFSM&amp;tbnid=fdE3rGJ-lnq_eM:&amp;ved=0CAUQjRw&amp;url=http%3A%2F%2Fwww.worldmapsonline.com%2FLESSON-PLANS%2F6-latitude-globe-lesson-5.htm&amp;ei=ncG5UpaMGo61kQf9ooD4Cg&amp;bvm=bv.58187178,d.eW0&amp;psig=AFQjCNGZ9BbFqP807ajR5geOZBMz4TlhtA&amp;ust=138799179941716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8303"/>
            <a:ext cx="8763000" cy="1524000"/>
          </a:xfrm>
        </p:spPr>
        <p:txBody>
          <a:bodyPr/>
          <a:lstStyle/>
          <a:p>
            <a:pPr algn="ctr"/>
            <a:r>
              <a:rPr lang="en-US" dirty="0" smtClean="0">
                <a:latin typeface="Goudy Stout" panose="0202090407030B020401" pitchFamily="18" charset="0"/>
              </a:rPr>
              <a:t>How to study geography</a:t>
            </a:r>
            <a:endParaRPr lang="en-US" dirty="0">
              <a:latin typeface="Goudy Stout" panose="0202090407030B0204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352800"/>
            <a:ext cx="3886200" cy="1825625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solidFill>
                  <a:schemeClr val="accent3"/>
                </a:solidFill>
              </a:rPr>
              <a:t>Objectives: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 latitude &amp; longitude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Identify different maps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810000" cy="2714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0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648200"/>
            <a:ext cx="7772400" cy="13620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itchFamily="18" charset="0"/>
              </a:rPr>
              <a:t>Board review</a:t>
            </a:r>
            <a:endParaRPr lang="en-US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rgbClr val="FFFF00"/>
                </a:solidFill>
                <a:latin typeface="Segoe Print" pitchFamily="2" charset="0"/>
              </a:rPr>
              <a:t>Brain Games</a:t>
            </a:r>
            <a:endParaRPr lang="en-US" sz="6000" dirty="0">
              <a:solidFill>
                <a:srgbClr val="FFFF00"/>
              </a:solidFill>
              <a:latin typeface="Segoe Print" pitchFamily="2" charset="0"/>
            </a:endParaRPr>
          </a:p>
        </p:txBody>
      </p:sp>
      <p:pic>
        <p:nvPicPr>
          <p:cNvPr id="88066" name="Picture 2" descr="C:\Users\000045783\AppData\Local\Microsoft\Windows\Temporary Internet Files\Content.IE5\CQGFMPCX\MC90018759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362200"/>
            <a:ext cx="1619402" cy="1799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5400" y="3810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Print" pitchFamily="2" charset="0"/>
              </a:rPr>
              <a:t>This measures areas north or south of the equator…</a:t>
            </a:r>
            <a:endParaRPr lang="en-US" sz="3600" dirty="0">
              <a:latin typeface="Segoe Prin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19812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6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FFFF00"/>
                </a:solidFill>
                <a:latin typeface="Segoe Print" pitchFamily="2" charset="0"/>
              </a:rPr>
              <a:t>Miles</a:t>
            </a:r>
          </a:p>
          <a:p>
            <a:pPr marL="342900" indent="-342900">
              <a:buAutoNum type="alphaUcPeriod"/>
            </a:pPr>
            <a:endParaRPr lang="en-US" sz="36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FFFF00"/>
                </a:solidFill>
                <a:latin typeface="Segoe Print" pitchFamily="2" charset="0"/>
              </a:rPr>
              <a:t>Latitude</a:t>
            </a:r>
          </a:p>
          <a:p>
            <a:pPr marL="342900" indent="-342900">
              <a:buAutoNum type="alphaUcPeriod"/>
            </a:pPr>
            <a:endParaRPr lang="en-US" sz="36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 smtClean="0">
                <a:solidFill>
                  <a:srgbClr val="FFFF00"/>
                </a:solidFill>
                <a:latin typeface="Segoe Print" pitchFamily="2" charset="0"/>
              </a:rPr>
              <a:t>Tropics</a:t>
            </a: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</p:txBody>
      </p:sp>
      <p:pic>
        <p:nvPicPr>
          <p:cNvPr id="8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019800" y="4114800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9199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26" y="228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Print" pitchFamily="2" charset="0"/>
              </a:rPr>
              <a:t>The measurements of latitude and longitude are always measured in </a:t>
            </a:r>
            <a:endParaRPr lang="en-US" sz="3600" dirty="0">
              <a:latin typeface="Segoe Prin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2057400"/>
            <a:ext cx="320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Angles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Coordinates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Degrees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Inches </a:t>
            </a:r>
          </a:p>
        </p:txBody>
      </p:sp>
      <p:pic>
        <p:nvPicPr>
          <p:cNvPr id="89090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953000" y="3859772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111142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457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egoe Print" pitchFamily="2" charset="0"/>
              </a:rPr>
              <a:t>What is the hottest place on Earth due to direct sunlight?</a:t>
            </a:r>
            <a:endParaRPr lang="en-US" sz="3600" dirty="0">
              <a:latin typeface="Segoe Pri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6600" y="2133600"/>
            <a:ext cx="381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2800" dirty="0" smtClean="0">
                <a:solidFill>
                  <a:srgbClr val="FFFF00"/>
                </a:solidFill>
                <a:latin typeface="Segoe Print" pitchFamily="2" charset="0"/>
              </a:rPr>
              <a:t>Tropics</a:t>
            </a:r>
          </a:p>
          <a:p>
            <a:pPr marL="342900" indent="-342900">
              <a:buAutoNum type="alphaUcPeriod"/>
            </a:pPr>
            <a:endParaRPr lang="en-US" sz="28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 smtClean="0">
                <a:solidFill>
                  <a:srgbClr val="FFFF00"/>
                </a:solidFill>
                <a:latin typeface="Segoe Print" pitchFamily="2" charset="0"/>
              </a:rPr>
              <a:t>Prime Meridian</a:t>
            </a:r>
          </a:p>
          <a:p>
            <a:pPr marL="342900" indent="-342900">
              <a:buAutoNum type="alphaUcPeriod"/>
            </a:pPr>
            <a:endParaRPr lang="en-US" sz="28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 smtClean="0">
                <a:solidFill>
                  <a:srgbClr val="FFFF00"/>
                </a:solidFill>
                <a:latin typeface="Segoe Print" pitchFamily="2" charset="0"/>
              </a:rPr>
              <a:t>California</a:t>
            </a:r>
          </a:p>
          <a:p>
            <a:pPr marL="342900" indent="-342900">
              <a:buAutoNum type="alphaUcPeriod"/>
            </a:pPr>
            <a:endParaRPr lang="en-US" sz="28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 smtClean="0">
                <a:solidFill>
                  <a:srgbClr val="FFFF00"/>
                </a:solidFill>
                <a:latin typeface="Segoe Print" pitchFamily="2" charset="0"/>
              </a:rPr>
              <a:t>South</a:t>
            </a: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867400" y="1905000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83541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048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Print" pitchFamily="2" charset="0"/>
              </a:rPr>
              <a:t>The coordinate 110</a:t>
            </a:r>
            <a:r>
              <a:rPr lang="en-US" sz="3600" dirty="0" smtClean="0">
                <a:latin typeface="Vrinda"/>
                <a:cs typeface="Vrinda"/>
              </a:rPr>
              <a:t>°</a:t>
            </a:r>
            <a:r>
              <a:rPr lang="en-US" sz="3600" dirty="0" smtClean="0">
                <a:latin typeface="Segoe Print" pitchFamily="2" charset="0"/>
              </a:rPr>
              <a:t> can only be describing… </a:t>
            </a:r>
            <a:endParaRPr lang="en-US" sz="3600" dirty="0">
              <a:latin typeface="Segoe Pri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1676400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The Western Hemisphere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The Eastern Hemisphere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Latitude </a:t>
            </a: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638800" y="3063346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05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egoe Print" pitchFamily="2" charset="0"/>
              </a:rPr>
              <a:t>What is the line of 0° longitude called?</a:t>
            </a:r>
            <a:endParaRPr lang="en-US" sz="3600" dirty="0">
              <a:latin typeface="Segoe Pri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0" y="1905000"/>
            <a:ext cx="3352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Equator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Parallel 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Capricorn</a:t>
            </a:r>
          </a:p>
          <a:p>
            <a:pPr marL="342900" indent="-342900">
              <a:buAutoNum type="alphaUcPeriod"/>
            </a:pPr>
            <a:endParaRPr lang="en-US" sz="3200" dirty="0" smtClean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 smtClean="0">
                <a:solidFill>
                  <a:srgbClr val="FFFF00"/>
                </a:solidFill>
                <a:latin typeface="Segoe Print" pitchFamily="2" charset="0"/>
              </a:rPr>
              <a:t>Prime Meridian </a:t>
            </a: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105400" y="5048797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5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21771"/>
            <a:ext cx="77724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Goudy Stout" panose="0202090407030B020401" pitchFamily="18" charset="0"/>
              </a:rPr>
              <a:t>What is geography?</a:t>
            </a:r>
            <a:endParaRPr lang="en-US" sz="2400" dirty="0">
              <a:solidFill>
                <a:schemeClr val="accent1"/>
              </a:solidFill>
              <a:latin typeface="Goudy Stout" panose="0202090407030B020401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2657" y="1447800"/>
            <a:ext cx="6281057" cy="3733800"/>
          </a:xfrm>
        </p:spPr>
        <p:txBody>
          <a:bodyPr/>
          <a:lstStyle/>
          <a:p>
            <a:pPr marL="68580" indent="0">
              <a:buNone/>
            </a:pPr>
            <a:r>
              <a:rPr lang="en-US" sz="2300" dirty="0" smtClean="0">
                <a:solidFill>
                  <a:schemeClr val="accent3"/>
                </a:solidFill>
              </a:rPr>
              <a:t>Geography is</a:t>
            </a:r>
          </a:p>
          <a:p>
            <a:pPr lvl="1"/>
            <a:r>
              <a:rPr lang="en-US" sz="2300" dirty="0" smtClean="0"/>
              <a:t>The study of EVERYTHING on Earth</a:t>
            </a:r>
          </a:p>
          <a:p>
            <a:pPr lvl="2"/>
            <a:r>
              <a:rPr lang="en-US" sz="2200" dirty="0" smtClean="0"/>
              <a:t>Landforms,  people, climates, cultures, etc.</a:t>
            </a:r>
          </a:p>
          <a:p>
            <a:pPr marL="468630" lvl="1" indent="0">
              <a:buNone/>
            </a:pPr>
            <a:endParaRPr lang="en-US" sz="2300" dirty="0" smtClean="0"/>
          </a:p>
          <a:p>
            <a:pPr marL="468630" lvl="1" indent="0">
              <a:buNone/>
            </a:pPr>
            <a:r>
              <a:rPr lang="en-US" sz="2300" dirty="0" smtClean="0">
                <a:solidFill>
                  <a:schemeClr val="accent3"/>
                </a:solidFill>
              </a:rPr>
              <a:t>Goal </a:t>
            </a:r>
            <a:r>
              <a:rPr lang="en-US" sz="2300" dirty="0">
                <a:solidFill>
                  <a:schemeClr val="accent3"/>
                </a:solidFill>
              </a:rPr>
              <a:t>is to better </a:t>
            </a:r>
            <a:r>
              <a:rPr lang="en-US" sz="2300" dirty="0" smtClean="0">
                <a:solidFill>
                  <a:schemeClr val="accent3"/>
                </a:solidFill>
              </a:rPr>
              <a:t>understand:</a:t>
            </a:r>
          </a:p>
          <a:p>
            <a:pPr lvl="1"/>
            <a:r>
              <a:rPr lang="en-US" sz="2300" dirty="0"/>
              <a:t>H</a:t>
            </a:r>
            <a:r>
              <a:rPr lang="en-US" sz="2300" dirty="0" smtClean="0"/>
              <a:t>ow </a:t>
            </a:r>
            <a:r>
              <a:rPr lang="en-US" sz="2300" dirty="0"/>
              <a:t>the Earth is </a:t>
            </a:r>
            <a:r>
              <a:rPr lang="en-US" sz="2300" dirty="0" smtClean="0"/>
              <a:t>changing</a:t>
            </a:r>
          </a:p>
          <a:p>
            <a:pPr lvl="1"/>
            <a:r>
              <a:rPr lang="en-US" sz="2300" dirty="0"/>
              <a:t>H</a:t>
            </a:r>
            <a:r>
              <a:rPr lang="en-US" sz="2300" dirty="0" smtClean="0"/>
              <a:t>ow </a:t>
            </a:r>
            <a:r>
              <a:rPr lang="en-US" sz="2300" dirty="0"/>
              <a:t>humans influence the environment and vice versa </a:t>
            </a:r>
          </a:p>
          <a:p>
            <a:pPr marL="468630" lvl="1" indent="0">
              <a:buNone/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732">
            <a:off x="6016475" y="911076"/>
            <a:ext cx="2600325" cy="2600325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 descr="http://www.careerqa.com/images/geography-degree-onlin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467616" cy="221267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3058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Goudy Stout" panose="0202090407030B020401" pitchFamily="18" charset="0"/>
              </a:rPr>
              <a:t>Using geographer’s tools</a:t>
            </a:r>
            <a:endParaRPr lang="en-US" sz="2400" dirty="0">
              <a:solidFill>
                <a:schemeClr val="accent3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6400800" cy="48006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300" u="sng" dirty="0" smtClean="0">
                <a:solidFill>
                  <a:schemeClr val="accent3"/>
                </a:solidFill>
              </a:rPr>
              <a:t>Different Types of Maps:</a:t>
            </a:r>
          </a:p>
          <a:p>
            <a:pPr marL="68580" indent="0">
              <a:buNone/>
            </a:pPr>
            <a:r>
              <a:rPr lang="en-US" sz="2300" u="sng" dirty="0" smtClean="0">
                <a:solidFill>
                  <a:schemeClr val="accent1"/>
                </a:solidFill>
              </a:rPr>
              <a:t>Physical Maps</a:t>
            </a:r>
          </a:p>
          <a:p>
            <a:pPr marL="68580" indent="0">
              <a:buNone/>
            </a:pPr>
            <a:r>
              <a:rPr lang="en-US" sz="2300" dirty="0" smtClean="0"/>
              <a:t>Show natural features of the land</a:t>
            </a:r>
          </a:p>
          <a:p>
            <a:pPr marL="68580" indent="0">
              <a:buNone/>
            </a:pPr>
            <a:r>
              <a:rPr lang="en-US" sz="2300" u="sng" dirty="0" smtClean="0">
                <a:solidFill>
                  <a:schemeClr val="accent1"/>
                </a:solidFill>
              </a:rPr>
              <a:t>Political Maps</a:t>
            </a:r>
          </a:p>
          <a:p>
            <a:pPr marL="68580" indent="0">
              <a:buNone/>
            </a:pPr>
            <a:r>
              <a:rPr lang="en-US" sz="2300" dirty="0" smtClean="0"/>
              <a:t>Show political boundaries (borders between countries/states)</a:t>
            </a:r>
          </a:p>
          <a:p>
            <a:pPr marL="68580" indent="0">
              <a:buNone/>
            </a:pPr>
            <a:r>
              <a:rPr lang="en-US" sz="2300" u="sng" dirty="0" smtClean="0">
                <a:solidFill>
                  <a:schemeClr val="accent1"/>
                </a:solidFill>
              </a:rPr>
              <a:t>Thematic Maps</a:t>
            </a:r>
          </a:p>
          <a:p>
            <a:pPr marL="68580" indent="0">
              <a:buNone/>
            </a:pPr>
            <a:r>
              <a:rPr lang="en-US" sz="2300" dirty="0" smtClean="0"/>
              <a:t>Focus on a specific element of the place</a:t>
            </a:r>
          </a:p>
          <a:p>
            <a:pPr marL="68580" indent="0">
              <a:buNone/>
            </a:pPr>
            <a:r>
              <a:rPr lang="en-US" sz="2300" dirty="0" smtClean="0"/>
              <a:t>Ex: Climate, population, resources, etc.</a:t>
            </a:r>
            <a:endParaRPr lang="en-US" sz="2300" dirty="0"/>
          </a:p>
        </p:txBody>
      </p:sp>
      <p:pic>
        <p:nvPicPr>
          <p:cNvPr id="7172" name="Picture 4" descr="http://www.freeworldmaps.net/northamerica/northamerica-physical-map-highre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62000"/>
            <a:ext cx="2514600" cy="289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freeworldmaps.net/northamerica/united-states/us-political-map-big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77" y="3810000"/>
            <a:ext cx="3688223" cy="2346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kompulsa.com/wp/wp-content/uploads/2011/05/U.S_Population_Density_By_County.png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" t="10187" r="2754" b="4248"/>
          <a:stretch/>
        </p:blipFill>
        <p:spPr bwMode="auto">
          <a:xfrm>
            <a:off x="533400" y="4677299"/>
            <a:ext cx="3163389" cy="2171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" y="-228600"/>
            <a:ext cx="83820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Goudy Stout" panose="0202090407030B020401" pitchFamily="18" charset="0"/>
              </a:rPr>
              <a:t>Using Geographer’s tools</a:t>
            </a:r>
            <a:endParaRPr lang="en-US" sz="2400" dirty="0">
              <a:solidFill>
                <a:schemeClr val="accent3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" y="1066800"/>
            <a:ext cx="4114800" cy="37338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Latitude and Longitude</a:t>
            </a:r>
          </a:p>
          <a:p>
            <a:r>
              <a:rPr lang="en-US" sz="2300" dirty="0" smtClean="0"/>
              <a:t>Any place on earth can be found using coordinates (intersection of latitude and longitude)</a:t>
            </a:r>
          </a:p>
          <a:p>
            <a:r>
              <a:rPr lang="en-US" sz="2300" dirty="0" smtClean="0"/>
              <a:t>L &amp; L are measured in degrees</a:t>
            </a:r>
          </a:p>
          <a:p>
            <a:pPr lvl="1"/>
            <a:r>
              <a:rPr lang="en-US" sz="2300" dirty="0" smtClean="0"/>
              <a:t>Degrees are about 70 miles apart</a:t>
            </a:r>
          </a:p>
          <a:p>
            <a:pPr lvl="1"/>
            <a:r>
              <a:rPr lang="en-US" sz="2300" dirty="0" smtClean="0"/>
              <a:t>Minutes are the units in between degrees </a:t>
            </a:r>
          </a:p>
          <a:p>
            <a:pPr marL="68580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114800"/>
            <a:ext cx="1314450" cy="2523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2667000" cy="2456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14" y="660672"/>
            <a:ext cx="4598685" cy="307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7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-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Goudy Stout" panose="0202090407030B020401" pitchFamily="18" charset="0"/>
              </a:rPr>
              <a:t>Latitude</a:t>
            </a:r>
            <a:endParaRPr lang="en-US" sz="2800" dirty="0">
              <a:solidFill>
                <a:schemeClr val="accent2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3733800"/>
          </a:xfrm>
        </p:spPr>
        <p:txBody>
          <a:bodyPr>
            <a:normAutofit/>
          </a:bodyPr>
          <a:lstStyle/>
          <a:p>
            <a:r>
              <a:rPr lang="en-US" sz="2300" dirty="0" smtClean="0"/>
              <a:t>Lines that run ACROSS the globe</a:t>
            </a:r>
          </a:p>
          <a:p>
            <a:r>
              <a:rPr lang="en-US" sz="2300" dirty="0" smtClean="0"/>
              <a:t>Measure distances north and south of the Equator</a:t>
            </a:r>
          </a:p>
          <a:p>
            <a:r>
              <a:rPr lang="en-US" sz="2300" dirty="0" smtClean="0"/>
              <a:t>The equator is the 0° line of latitude</a:t>
            </a:r>
          </a:p>
          <a:p>
            <a:r>
              <a:rPr lang="en-US" sz="2300" dirty="0" smtClean="0"/>
              <a:t>Lines of latitude run from 0° to 90°</a:t>
            </a:r>
            <a:endParaRPr lang="en-US" sz="23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62200"/>
            <a:ext cx="3603625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www.worldmapsonline.com/images/lesson-plans/gloact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86883"/>
            <a:ext cx="3530968" cy="2867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0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-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Goudy Stout" panose="0202090407030B020401" pitchFamily="18" charset="0"/>
              </a:rPr>
              <a:t>Latitude</a:t>
            </a:r>
            <a:endParaRPr lang="en-US" sz="2800" dirty="0">
              <a:solidFill>
                <a:schemeClr val="accent2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267200" cy="464820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mbria" pitchFamily="18" charset="0"/>
              </a:rPr>
              <a:t>T</a:t>
            </a:r>
            <a:r>
              <a:rPr lang="en-US" sz="2500" b="1" dirty="0" smtClean="0">
                <a:latin typeface="Cambria" pitchFamily="18" charset="0"/>
              </a:rPr>
              <a:t>wo </a:t>
            </a:r>
            <a:r>
              <a:rPr lang="en-US" sz="2500" b="1" dirty="0">
                <a:latin typeface="Cambria" pitchFamily="18" charset="0"/>
              </a:rPr>
              <a:t>lines of latitude that are very </a:t>
            </a:r>
            <a:r>
              <a:rPr lang="en-US" sz="2500" b="1" dirty="0" smtClean="0">
                <a:latin typeface="Cambria" pitchFamily="18" charset="0"/>
              </a:rPr>
              <a:t>important</a:t>
            </a:r>
            <a:endParaRPr lang="en-US" sz="2500" dirty="0">
              <a:latin typeface="Cambria" pitchFamily="18" charset="0"/>
            </a:endParaRPr>
          </a:p>
          <a:p>
            <a:pPr lvl="1"/>
            <a:r>
              <a:rPr lang="en-US" sz="2300" b="1" dirty="0">
                <a:latin typeface="Cambria" pitchFamily="18" charset="0"/>
              </a:rPr>
              <a:t>T</a:t>
            </a:r>
            <a:r>
              <a:rPr lang="en-US" sz="2300" b="1" dirty="0" smtClean="0">
                <a:latin typeface="Cambria" pitchFamily="18" charset="0"/>
              </a:rPr>
              <a:t>ropics</a:t>
            </a:r>
            <a:r>
              <a:rPr lang="en-US" sz="2300" dirty="0" smtClean="0">
                <a:latin typeface="Cambria" pitchFamily="18" charset="0"/>
              </a:rPr>
              <a:t> </a:t>
            </a:r>
            <a:r>
              <a:rPr lang="en-US" sz="2300" dirty="0">
                <a:latin typeface="Cambria" pitchFamily="18" charset="0"/>
              </a:rPr>
              <a:t>– places on the earth that receive the most heat from the sun.</a:t>
            </a:r>
          </a:p>
          <a:p>
            <a:endParaRPr lang="en-US" sz="2500" b="1" dirty="0">
              <a:latin typeface="Cambria" pitchFamily="18" charset="0"/>
            </a:endParaRPr>
          </a:p>
          <a:p>
            <a:r>
              <a:rPr lang="en-US" sz="2500" b="1" dirty="0">
                <a:solidFill>
                  <a:schemeClr val="accent3"/>
                </a:solidFill>
                <a:latin typeface="Cambria" pitchFamily="18" charset="0"/>
              </a:rPr>
              <a:t>The Tropic of Cancer at 23½</a:t>
            </a:r>
            <a:r>
              <a:rPr lang="en-US" sz="2500" b="1" dirty="0">
                <a:solidFill>
                  <a:schemeClr val="accent3"/>
                </a:solidFill>
                <a:latin typeface="Cambria" pitchFamily="18" charset="0"/>
                <a:cs typeface="Arial" charset="0"/>
              </a:rPr>
              <a:t>˚ </a:t>
            </a:r>
            <a:r>
              <a:rPr lang="en-US" sz="2500" b="1" dirty="0" smtClean="0">
                <a:solidFill>
                  <a:schemeClr val="accent3"/>
                </a:solidFill>
                <a:latin typeface="Cambria" pitchFamily="18" charset="0"/>
                <a:cs typeface="Arial" charset="0"/>
              </a:rPr>
              <a:t>N</a:t>
            </a:r>
            <a:endParaRPr lang="en-US" sz="2500" b="1" dirty="0">
              <a:solidFill>
                <a:schemeClr val="accent3"/>
              </a:solidFill>
              <a:latin typeface="Cambria" pitchFamily="18" charset="0"/>
              <a:cs typeface="Arial" charset="0"/>
            </a:endParaRPr>
          </a:p>
          <a:p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itchFamily="18" charset="0"/>
                <a:cs typeface="Arial" charset="0"/>
              </a:rPr>
              <a:t>The Tropic of Capricorn at 23½˚S</a:t>
            </a:r>
          </a:p>
          <a:p>
            <a:endParaRPr lang="en-US" sz="2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"/>
            <a:ext cx="509436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b="7616"/>
          <a:stretch/>
        </p:blipFill>
        <p:spPr bwMode="auto">
          <a:xfrm>
            <a:off x="5486400" y="4191000"/>
            <a:ext cx="249740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8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7772400" cy="114300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3"/>
                </a:solidFill>
                <a:latin typeface="Goudy Stout" panose="0202090407030B020401" pitchFamily="18" charset="0"/>
              </a:rPr>
              <a:t>Longitude</a:t>
            </a:r>
            <a:endParaRPr lang="en-US" dirty="0">
              <a:solidFill>
                <a:schemeClr val="accent3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09600"/>
            <a:ext cx="4800600" cy="3733800"/>
          </a:xfrm>
        </p:spPr>
        <p:txBody>
          <a:bodyPr/>
          <a:lstStyle/>
          <a:p>
            <a:pPr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-Lines of longitude are drawn </a:t>
            </a:r>
            <a:r>
              <a:rPr lang="en-US" sz="2300" dirty="0" smtClean="0">
                <a:latin typeface="Cambria Math" pitchFamily="18" charset="0"/>
                <a:ea typeface="Cambria Math" pitchFamily="18" charset="0"/>
              </a:rPr>
              <a:t>up and down</a:t>
            </a:r>
            <a:endParaRPr lang="en-US" sz="23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-Measure places east and west of the </a:t>
            </a:r>
            <a:r>
              <a:rPr lang="en-US" sz="2300" b="1" dirty="0">
                <a:latin typeface="Cambria Math" pitchFamily="18" charset="0"/>
                <a:ea typeface="Cambria Math" pitchFamily="18" charset="0"/>
              </a:rPr>
              <a:t>Prime Meridian (0° longitude</a:t>
            </a:r>
            <a:r>
              <a:rPr lang="en-US" sz="2300" b="1" dirty="0" smtClean="0">
                <a:latin typeface="Cambria Math" pitchFamily="18" charset="0"/>
                <a:ea typeface="Cambria Math" pitchFamily="18" charset="0"/>
              </a:rPr>
              <a:t>).</a:t>
            </a:r>
          </a:p>
          <a:p>
            <a:pPr>
              <a:buNone/>
            </a:pPr>
            <a:r>
              <a:rPr lang="en-US" sz="2300" dirty="0" smtClean="0">
                <a:latin typeface="Cambria Math" pitchFamily="18" charset="0"/>
                <a:ea typeface="Cambria Math" pitchFamily="18" charset="0"/>
              </a:rPr>
              <a:t>Prime  Meridian runs through Greenwich, England</a:t>
            </a:r>
          </a:p>
          <a:p>
            <a:pPr>
              <a:buNone/>
            </a:pPr>
            <a:r>
              <a:rPr lang="en-US" sz="2300" dirty="0">
                <a:latin typeface="Cambria" pitchFamily="18" charset="0"/>
                <a:ea typeface="Cambria Math" pitchFamily="18" charset="0"/>
              </a:rPr>
              <a:t>Lines of longitude run from 0</a:t>
            </a:r>
            <a:r>
              <a:rPr lang="en-US" sz="2300" dirty="0">
                <a:latin typeface="Vrinda"/>
                <a:ea typeface="Cambria Math" pitchFamily="18" charset="0"/>
                <a:cs typeface="Vrinda"/>
              </a:rPr>
              <a:t>°</a:t>
            </a:r>
            <a:r>
              <a:rPr lang="en-US" sz="2300" dirty="0">
                <a:latin typeface="Cambria" pitchFamily="18" charset="0"/>
                <a:ea typeface="Cambria Math" pitchFamily="18" charset="0"/>
              </a:rPr>
              <a:t> to 180</a:t>
            </a:r>
            <a:r>
              <a:rPr lang="en-US" sz="2300" dirty="0">
                <a:latin typeface="Vrinda"/>
                <a:ea typeface="Cambria Math" pitchFamily="18" charset="0"/>
                <a:cs typeface="Vrinda"/>
              </a:rPr>
              <a:t>°</a:t>
            </a:r>
            <a:endParaRPr lang="en-US" sz="2300" b="1" dirty="0">
              <a:latin typeface="Cambria" pitchFamily="18" charset="0"/>
              <a:ea typeface="Cambria Math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" y="1295400"/>
            <a:ext cx="3284434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3327098" cy="2929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4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0"/>
            <a:ext cx="8305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  <a:latin typeface="Goudy Stout" panose="0202090407030B020401" pitchFamily="18" charset="0"/>
              </a:rPr>
              <a:t>Writing Latitude &amp; Longitude</a:t>
            </a:r>
            <a:endParaRPr lang="en-US" sz="2800" dirty="0">
              <a:solidFill>
                <a:schemeClr val="accent3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9" y="1447800"/>
            <a:ext cx="7772400" cy="38861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300" dirty="0" smtClean="0">
                <a:latin typeface="Cambria Math" pitchFamily="18" charset="0"/>
                <a:ea typeface="Cambria Math" pitchFamily="18" charset="0"/>
              </a:rPr>
              <a:t>Latitude </a:t>
            </a:r>
            <a:r>
              <a:rPr lang="en-US" sz="2300" dirty="0">
                <a:latin typeface="Cambria Math" pitchFamily="18" charset="0"/>
                <a:ea typeface="Cambria Math" pitchFamily="18" charset="0"/>
              </a:rPr>
              <a:t>will always have either North or South written before the degree</a:t>
            </a:r>
          </a:p>
          <a:p>
            <a:pPr>
              <a:buNone/>
            </a:pPr>
            <a:endParaRPr lang="en-US" sz="2300" dirty="0"/>
          </a:p>
          <a:p>
            <a:pPr marL="68580" indent="0"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Longitude will always have either East or West before the degree</a:t>
            </a:r>
          </a:p>
          <a:p>
            <a:pPr>
              <a:buNone/>
            </a:pPr>
            <a:endParaRPr lang="en-US" sz="2300" dirty="0"/>
          </a:p>
          <a:p>
            <a:pPr marL="68580" indent="0">
              <a:buNone/>
            </a:pPr>
            <a:r>
              <a:rPr lang="en-US" sz="2300" b="1" u="sng" dirty="0">
                <a:solidFill>
                  <a:schemeClr val="accent3"/>
                </a:solidFill>
                <a:latin typeface="Cambria Math" pitchFamily="18" charset="0"/>
                <a:ea typeface="Cambria Math" pitchFamily="18" charset="0"/>
              </a:rPr>
              <a:t>La</a:t>
            </a:r>
            <a:r>
              <a:rPr lang="en-US" sz="2300" u="sng" dirty="0">
                <a:latin typeface="Cambria Math" pitchFamily="18" charset="0"/>
                <a:ea typeface="Cambria Math" pitchFamily="18" charset="0"/>
              </a:rPr>
              <a:t>titude is always written first, then </a:t>
            </a:r>
            <a:r>
              <a:rPr lang="en-US" sz="2300" b="1" u="sng" dirty="0">
                <a:solidFill>
                  <a:schemeClr val="accent3"/>
                </a:solidFill>
                <a:latin typeface="Cambria Math" pitchFamily="18" charset="0"/>
                <a:ea typeface="Cambria Math" pitchFamily="18" charset="0"/>
              </a:rPr>
              <a:t>Lo</a:t>
            </a:r>
            <a:r>
              <a:rPr lang="en-US" sz="2300" u="sng" dirty="0">
                <a:latin typeface="Cambria Math" pitchFamily="18" charset="0"/>
                <a:ea typeface="Cambria Math" pitchFamily="18" charset="0"/>
              </a:rPr>
              <a:t>ngitude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10743" r="2084" b="15886"/>
          <a:stretch/>
        </p:blipFill>
        <p:spPr bwMode="auto">
          <a:xfrm>
            <a:off x="2438400" y="4531422"/>
            <a:ext cx="6085116" cy="2304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2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" y="-1524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Goudy Stout" panose="0202090407030B020401" pitchFamily="18" charset="0"/>
              </a:rPr>
              <a:t>Practice</a:t>
            </a:r>
            <a:endParaRPr lang="en-US" dirty="0">
              <a:solidFill>
                <a:schemeClr val="accent1"/>
              </a:solidFill>
              <a:latin typeface="Goudy Stout" panose="0202090407030B020401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8580" indent="0">
                  <a:buNone/>
                </a:pPr>
                <a:r>
                  <a:rPr lang="en-US" sz="2400" dirty="0" smtClean="0">
                    <a:solidFill>
                      <a:schemeClr val="accent3"/>
                    </a:solidFill>
                  </a:rPr>
                  <a:t>Turn to page S27-S28</a:t>
                </a:r>
              </a:p>
              <a:p>
                <a:pPr marL="68580" indent="0">
                  <a:buNone/>
                </a:pPr>
                <a:endParaRPr lang="en-US" sz="2400" dirty="0"/>
              </a:p>
              <a:p>
                <a:pPr marL="525780" indent="-457200">
                  <a:buAutoNum type="arabicPeriod"/>
                </a:pPr>
                <a:r>
                  <a:rPr lang="en-US" sz="2400" dirty="0" smtClean="0"/>
                  <a:t>What state is found at 45°N , 70°W?</a:t>
                </a:r>
              </a:p>
              <a:p>
                <a:pPr marL="525780" indent="-457200">
                  <a:buAutoNum type="arabicPeriod"/>
                </a:pPr>
                <a:r>
                  <a:rPr lang="en-US" sz="2400" dirty="0" smtClean="0"/>
                  <a:t>What state is found at 35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°</m:t>
                    </m:r>
                  </m:oMath>
                </a14:m>
                <a:r>
                  <a:rPr lang="en-US" sz="2400" dirty="0" smtClean="0"/>
                  <a:t>N, 77°W?</a:t>
                </a:r>
              </a:p>
              <a:p>
                <a:pPr marL="525780" indent="-457200">
                  <a:buAutoNum type="arabicPeriod"/>
                </a:pPr>
                <a:r>
                  <a:rPr lang="en-US" sz="2400" dirty="0" smtClean="0"/>
                  <a:t>What city is found at 30°N, 90°W?</a:t>
                </a:r>
              </a:p>
              <a:p>
                <a:pPr marL="525780" indent="-457200">
                  <a:buAutoNum type="arabicPeriod"/>
                </a:pPr>
                <a:r>
                  <a:rPr lang="en-US" sz="2400" dirty="0" smtClean="0"/>
                  <a:t>What are the coordinates for Trenton, NJ?</a:t>
                </a:r>
              </a:p>
              <a:p>
                <a:pPr marL="525780" indent="-457200">
                  <a:buAutoNum type="arabicPeriod"/>
                </a:pPr>
                <a:r>
                  <a:rPr lang="en-US" sz="2400" dirty="0" smtClean="0"/>
                  <a:t>What are the coordinates for Salem, OR?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569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4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</Template>
  <TotalTime>77</TotalTime>
  <Words>434</Words>
  <Application>Microsoft Office PowerPoint</Application>
  <PresentationFormat>On-screen Show (4:3)</PresentationFormat>
  <Paragraphs>107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Urban Pop</vt:lpstr>
      <vt:lpstr>How to study geography</vt:lpstr>
      <vt:lpstr>What is geography?</vt:lpstr>
      <vt:lpstr>Using geographer’s tools</vt:lpstr>
      <vt:lpstr>Using Geographer’s tools</vt:lpstr>
      <vt:lpstr>Latitude</vt:lpstr>
      <vt:lpstr>Latitude</vt:lpstr>
      <vt:lpstr>Longitude</vt:lpstr>
      <vt:lpstr>Writing Latitude &amp; Longitude</vt:lpstr>
      <vt:lpstr>Practice</vt:lpstr>
      <vt:lpstr>Board review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geography</dc:title>
  <dc:creator>JESSICA STARKS</dc:creator>
  <cp:lastModifiedBy>JESSICA STARKS</cp:lastModifiedBy>
  <cp:revision>37</cp:revision>
  <dcterms:created xsi:type="dcterms:W3CDTF">2013-12-24T16:12:42Z</dcterms:created>
  <dcterms:modified xsi:type="dcterms:W3CDTF">2013-12-24T17:30:33Z</dcterms:modified>
</cp:coreProperties>
</file>